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</p:sldIdLst>
  <p:sldSz cy="5143500" cx="9144000"/>
  <p:notesSz cx="6858000" cy="9144000"/>
  <p:embeddedFontLst>
    <p:embeddedFont>
      <p:font typeface="Open Sans"/>
      <p:regular r:id="rId48"/>
      <p:bold r:id="rId49"/>
      <p:italic r:id="rId50"/>
      <p:boldItalic r:id="rId5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font" Target="fonts/OpenSans-regular.fntdata"/><Relationship Id="rId47" Type="http://schemas.openxmlformats.org/officeDocument/2006/relationships/slide" Target="slides/slide43.xml"/><Relationship Id="rId49" Type="http://schemas.openxmlformats.org/officeDocument/2006/relationships/font" Target="fonts/OpenSans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font" Target="fonts/OpenSans-boldItalic.fntdata"/><Relationship Id="rId50" Type="http://schemas.openxmlformats.org/officeDocument/2006/relationships/font" Target="fonts/OpenSans-italic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Shape 14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Shape 1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Shape 1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Shape 17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Shape 18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Shape 1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Shape 1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Shape 20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Shape 21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Shape 23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Shape 2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Shape 2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Shape 2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Shape 2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Shape 3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Shape 3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Shape 31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Shape 31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hape 32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Shape 32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Shape 3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Shape 3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Shape 34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Shape 35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Shape 7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Shape 35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Shape 3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Shape 36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Shape 3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Shape 3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Shape 3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Shape 38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Shape 38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Shape 40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Shape 4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Shape 40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Shape 41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Shape 4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Shape 4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Shape 42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Shape 42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Shape 43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Shape 43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Shape 44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Shape 44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Shape 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Shape 45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Shape 45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Shape 45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Shape 4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Shape 47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Shape 47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Shape 48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Shape 48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Shape 11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Shape 13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Shape 13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6.png"/><Relationship Id="rId4" Type="http://schemas.openxmlformats.org/officeDocument/2006/relationships/image" Target="../media/image4.png"/><Relationship Id="rId5" Type="http://schemas.openxmlformats.org/officeDocument/2006/relationships/image" Target="../media/image3.png"/><Relationship Id="rId6" Type="http://schemas.openxmlformats.org/officeDocument/2006/relationships/image" Target="../media/image5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 txBox="1"/>
          <p:nvPr>
            <p:ph type="ctrTitle"/>
          </p:nvPr>
        </p:nvSpPr>
        <p:spPr>
          <a:xfrm>
            <a:off x="311708" y="4421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b="1"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" name="Shape 12"/>
          <p:cNvSpPr txBox="1"/>
          <p:nvPr>
            <p:ph idx="1" type="subTitle"/>
          </p:nvPr>
        </p:nvSpPr>
        <p:spPr>
          <a:xfrm>
            <a:off x="311700" y="258577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pen Sans"/>
              <a:buNone/>
              <a:defRPr sz="2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3" name="Shape 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pic>
        <p:nvPicPr>
          <p:cNvPr id="14" name="Shape 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192652">
            <a:off x="3006600" y="4155103"/>
            <a:ext cx="1642128" cy="8734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Shape 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882226">
            <a:off x="5055682" y="3792973"/>
            <a:ext cx="2407034" cy="6234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Shape 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353928">
            <a:off x="7337079" y="3395260"/>
            <a:ext cx="1680317" cy="16663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Shape 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782669">
            <a:off x="4779311" y="3967063"/>
            <a:ext cx="1074654" cy="10746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Shape 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353552">
            <a:off x="1550838" y="3881085"/>
            <a:ext cx="1354824" cy="11292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3" name="Shape 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1" name="Shape 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" name="Shape 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  <a:defRPr>
                <a:solidFill>
                  <a:srgbClr val="FFFFFF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5" name="Shape 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" name="Shape 28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Shape 29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Shape 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3" name="Shape 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6" name="Shape 36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7" name="Shape 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" name="Shape 43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4" name="Shape 44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5" name="Shape 45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6" name="Shape 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9" name="Shape 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pen Sans"/>
              <a:buChar char="●"/>
              <a:defRPr sz="18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Char char="○"/>
              <a:defRPr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Char char="■"/>
              <a:defRPr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Char char="●"/>
              <a:defRPr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Char char="○"/>
              <a:defRPr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Char char="■"/>
              <a:defRPr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Char char="●"/>
              <a:defRPr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Char char="○"/>
              <a:defRPr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Open Sans"/>
              <a:buChar char="■"/>
              <a:defRPr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pic>
        <p:nvPicPr>
          <p:cNvPr id="9" name="Shape 9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 rot="-1144081">
            <a:off x="128606" y="4116470"/>
            <a:ext cx="1442731" cy="813696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5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2.gif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png"/><Relationship Id="rId4" Type="http://schemas.openxmlformats.org/officeDocument/2006/relationships/image" Target="../media/image52.gif"/><Relationship Id="rId5" Type="http://schemas.openxmlformats.org/officeDocument/2006/relationships/image" Target="../media/image19.png"/><Relationship Id="rId6" Type="http://schemas.openxmlformats.org/officeDocument/2006/relationships/image" Target="../media/image1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5.png"/><Relationship Id="rId4" Type="http://schemas.openxmlformats.org/officeDocument/2006/relationships/image" Target="../media/image52.gif"/><Relationship Id="rId5" Type="http://schemas.openxmlformats.org/officeDocument/2006/relationships/image" Target="../media/image19.png"/><Relationship Id="rId6" Type="http://schemas.openxmlformats.org/officeDocument/2006/relationships/image" Target="../media/image18.png"/><Relationship Id="rId7" Type="http://schemas.openxmlformats.org/officeDocument/2006/relationships/image" Target="../media/image2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5.png"/><Relationship Id="rId4" Type="http://schemas.openxmlformats.org/officeDocument/2006/relationships/image" Target="../media/image19.png"/><Relationship Id="rId5" Type="http://schemas.openxmlformats.org/officeDocument/2006/relationships/image" Target="../media/image18.png"/><Relationship Id="rId6" Type="http://schemas.openxmlformats.org/officeDocument/2006/relationships/image" Target="../media/image1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Relationship Id="rId4" Type="http://schemas.openxmlformats.org/officeDocument/2006/relationships/image" Target="../media/image1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5.png"/><Relationship Id="rId4" Type="http://schemas.openxmlformats.org/officeDocument/2006/relationships/image" Target="../media/image19.png"/><Relationship Id="rId9" Type="http://schemas.openxmlformats.org/officeDocument/2006/relationships/image" Target="../media/image22.png"/><Relationship Id="rId5" Type="http://schemas.openxmlformats.org/officeDocument/2006/relationships/image" Target="../media/image18.png"/><Relationship Id="rId6" Type="http://schemas.openxmlformats.org/officeDocument/2006/relationships/image" Target="../media/image17.png"/><Relationship Id="rId7" Type="http://schemas.openxmlformats.org/officeDocument/2006/relationships/image" Target="../media/image23.png"/><Relationship Id="rId8" Type="http://schemas.openxmlformats.org/officeDocument/2006/relationships/image" Target="../media/image2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9.png"/><Relationship Id="rId4" Type="http://schemas.openxmlformats.org/officeDocument/2006/relationships/image" Target="../media/image25.png"/><Relationship Id="rId5" Type="http://schemas.openxmlformats.org/officeDocument/2006/relationships/image" Target="../media/image2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8.png"/><Relationship Id="rId4" Type="http://schemas.openxmlformats.org/officeDocument/2006/relationships/image" Target="../media/image3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7.png"/><Relationship Id="rId4" Type="http://schemas.openxmlformats.org/officeDocument/2006/relationships/image" Target="../media/image3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7.png"/><Relationship Id="rId4" Type="http://schemas.openxmlformats.org/officeDocument/2006/relationships/image" Target="../media/image3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8.png"/><Relationship Id="rId4" Type="http://schemas.openxmlformats.org/officeDocument/2006/relationships/image" Target="../media/image3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Relationship Id="rId4" Type="http://schemas.openxmlformats.org/officeDocument/2006/relationships/image" Target="../media/image1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0.png"/><Relationship Id="rId4" Type="http://schemas.openxmlformats.org/officeDocument/2006/relationships/image" Target="../media/image3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9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6.png"/><Relationship Id="rId4" Type="http://schemas.openxmlformats.org/officeDocument/2006/relationships/image" Target="../media/image41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2.png"/><Relationship Id="rId4" Type="http://schemas.openxmlformats.org/officeDocument/2006/relationships/image" Target="../media/image43.jp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53.png"/><Relationship Id="rId4" Type="http://schemas.openxmlformats.org/officeDocument/2006/relationships/image" Target="../media/image54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58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60.png"/><Relationship Id="rId4" Type="http://schemas.openxmlformats.org/officeDocument/2006/relationships/image" Target="../media/image51.png"/></Relationships>
</file>

<file path=ppt/slides/_rels/slide41.xml.rels><?xml version="1.0" encoding="UTF-8" standalone="yes"?><Relationships xmlns="http://schemas.openxmlformats.org/package/2006/relationships"><Relationship Id="rId11" Type="http://schemas.openxmlformats.org/officeDocument/2006/relationships/image" Target="../media/image45.jpg"/><Relationship Id="rId10" Type="http://schemas.openxmlformats.org/officeDocument/2006/relationships/image" Target="../media/image48.jpg"/><Relationship Id="rId12" Type="http://schemas.openxmlformats.org/officeDocument/2006/relationships/image" Target="../media/image59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61.png"/><Relationship Id="rId4" Type="http://schemas.openxmlformats.org/officeDocument/2006/relationships/image" Target="../media/image62.png"/><Relationship Id="rId9" Type="http://schemas.openxmlformats.org/officeDocument/2006/relationships/image" Target="../media/image46.jpg"/><Relationship Id="rId5" Type="http://schemas.openxmlformats.org/officeDocument/2006/relationships/image" Target="../media/image56.png"/><Relationship Id="rId6" Type="http://schemas.openxmlformats.org/officeDocument/2006/relationships/image" Target="../media/image57.png"/><Relationship Id="rId7" Type="http://schemas.openxmlformats.org/officeDocument/2006/relationships/image" Target="../media/image47.jpg"/><Relationship Id="rId8" Type="http://schemas.openxmlformats.org/officeDocument/2006/relationships/image" Target="../media/image44.jp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50.gif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hyperlink" Target="http://133.186.134.34:8060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Relationship Id="rId4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/>
          <p:nvPr>
            <p:ph type="ctrTitle"/>
          </p:nvPr>
        </p:nvSpPr>
        <p:spPr>
          <a:xfrm>
            <a:off x="311708" y="442175"/>
            <a:ext cx="8520600" cy="205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Final Project</a:t>
            </a:r>
            <a:endParaRPr/>
          </a:p>
        </p:txBody>
      </p:sp>
      <p:sp>
        <p:nvSpPr>
          <p:cNvPr id="61" name="Shape 61"/>
          <p:cNvSpPr txBox="1"/>
          <p:nvPr>
            <p:ph idx="1" type="subTitle"/>
          </p:nvPr>
        </p:nvSpPr>
        <p:spPr>
          <a:xfrm>
            <a:off x="311700" y="258577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최신기술프로젝트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How to Get Information in Image ?</a:t>
            </a:r>
            <a:endParaRPr sz="2400"/>
          </a:p>
        </p:txBody>
      </p:sp>
      <p:pic>
        <p:nvPicPr>
          <p:cNvPr id="151" name="Shape 1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5175" y="1584525"/>
            <a:ext cx="2394950" cy="1478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Shape 1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37900" y="1832512"/>
            <a:ext cx="4139702" cy="1478475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Shape 153"/>
          <p:cNvSpPr/>
          <p:nvPr/>
        </p:nvSpPr>
        <p:spPr>
          <a:xfrm>
            <a:off x="1407775" y="1620650"/>
            <a:ext cx="1751100" cy="17304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Shape 154"/>
          <p:cNvSpPr/>
          <p:nvPr/>
        </p:nvSpPr>
        <p:spPr>
          <a:xfrm>
            <a:off x="4532325" y="1584525"/>
            <a:ext cx="2426400" cy="23976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Shape 155"/>
          <p:cNvSpPr txBox="1"/>
          <p:nvPr/>
        </p:nvSpPr>
        <p:spPr>
          <a:xfrm>
            <a:off x="1620675" y="3660200"/>
            <a:ext cx="5679000" cy="100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Spark MLlib has image processing algorithm.</a:t>
            </a:r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But spark performs navie image processing</a:t>
            </a:r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Ex) random forest, Kmeans</a:t>
            </a:r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6" name="Shape 156"/>
          <p:cNvSpPr/>
          <p:nvPr/>
        </p:nvSpPr>
        <p:spPr>
          <a:xfrm flipH="1">
            <a:off x="7481400" y="0"/>
            <a:ext cx="1662600" cy="307200"/>
          </a:xfrm>
          <a:prstGeom prst="homePlate">
            <a:avLst>
              <a:gd fmla="val 50000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Comic Sans MS"/>
                <a:ea typeface="Comic Sans MS"/>
                <a:cs typeface="Comic Sans MS"/>
                <a:sym typeface="Comic Sans MS"/>
              </a:rPr>
              <a:t>Motivation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Using Deep Learning</a:t>
            </a:r>
            <a:endParaRPr/>
          </a:p>
        </p:txBody>
      </p:sp>
      <p:pic>
        <p:nvPicPr>
          <p:cNvPr id="162" name="Shape 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7600" y="1234200"/>
            <a:ext cx="7416150" cy="3081425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Shape 163"/>
          <p:cNvSpPr txBox="1"/>
          <p:nvPr/>
        </p:nvSpPr>
        <p:spPr>
          <a:xfrm>
            <a:off x="1762575" y="4497225"/>
            <a:ext cx="5640300" cy="50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Image Segmentation!</a:t>
            </a:r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4" name="Shape 164"/>
          <p:cNvSpPr/>
          <p:nvPr/>
        </p:nvSpPr>
        <p:spPr>
          <a:xfrm flipH="1">
            <a:off x="7481400" y="0"/>
            <a:ext cx="1662600" cy="307200"/>
          </a:xfrm>
          <a:prstGeom prst="homePlate">
            <a:avLst>
              <a:gd fmla="val 50000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Comic Sans MS"/>
                <a:ea typeface="Comic Sans MS"/>
                <a:cs typeface="Comic Sans MS"/>
                <a:sym typeface="Comic Sans MS"/>
              </a:rPr>
              <a:t>Acquisition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Mask -RCNN</a:t>
            </a:r>
            <a:endParaRPr/>
          </a:p>
        </p:txBody>
      </p:sp>
      <p:pic>
        <p:nvPicPr>
          <p:cNvPr id="170" name="Shape 1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8625" y="1483650"/>
            <a:ext cx="5231175" cy="307770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Shape 171"/>
          <p:cNvSpPr txBox="1"/>
          <p:nvPr/>
        </p:nvSpPr>
        <p:spPr>
          <a:xfrm>
            <a:off x="384575" y="1483650"/>
            <a:ext cx="3215400" cy="29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●"/>
            </a:pPr>
            <a:r>
              <a:rPr lang="ko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Mask R-CNN is algorithm that performs image segmentation &amp; detection</a:t>
            </a:r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●"/>
            </a:pPr>
            <a:r>
              <a:rPr lang="ko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It is composed of Faster RCNN &amp; R-FCN</a:t>
            </a:r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2" name="Shape 172"/>
          <p:cNvSpPr/>
          <p:nvPr/>
        </p:nvSpPr>
        <p:spPr>
          <a:xfrm flipH="1">
            <a:off x="7481400" y="0"/>
            <a:ext cx="1662600" cy="307200"/>
          </a:xfrm>
          <a:prstGeom prst="homePlate">
            <a:avLst>
              <a:gd fmla="val 50000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Comic Sans MS"/>
                <a:ea typeface="Comic Sans MS"/>
                <a:cs typeface="Comic Sans MS"/>
                <a:sym typeface="Comic Sans MS"/>
              </a:rPr>
              <a:t>Acquisition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Faster R-CNN</a:t>
            </a:r>
            <a:endParaRPr sz="1800"/>
          </a:p>
        </p:txBody>
      </p:sp>
      <p:pic>
        <p:nvPicPr>
          <p:cNvPr id="178" name="Shape 1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3250" y="1329050"/>
            <a:ext cx="6793900" cy="3553525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Shape 179"/>
          <p:cNvSpPr/>
          <p:nvPr/>
        </p:nvSpPr>
        <p:spPr>
          <a:xfrm flipH="1">
            <a:off x="7481400" y="0"/>
            <a:ext cx="1662600" cy="307200"/>
          </a:xfrm>
          <a:prstGeom prst="homePlate">
            <a:avLst>
              <a:gd fmla="val 50000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Comic Sans MS"/>
                <a:ea typeface="Comic Sans MS"/>
                <a:cs typeface="Comic Sans MS"/>
                <a:sym typeface="Comic Sans MS"/>
              </a:rPr>
              <a:t>Acquisition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R-FCN</a:t>
            </a:r>
            <a:endParaRPr/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7950" y="1417100"/>
            <a:ext cx="7193800" cy="332582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 flipH="1">
            <a:off x="7481400" y="0"/>
            <a:ext cx="1662600" cy="307200"/>
          </a:xfrm>
          <a:prstGeom prst="homePlate">
            <a:avLst>
              <a:gd fmla="val 50000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Comic Sans MS"/>
                <a:ea typeface="Comic Sans MS"/>
                <a:cs typeface="Comic Sans MS"/>
                <a:sym typeface="Comic Sans MS"/>
              </a:rPr>
              <a:t>Acquisition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Mask R-CNN</a:t>
            </a:r>
            <a:endParaRPr/>
          </a:p>
        </p:txBody>
      </p:sp>
      <p:pic>
        <p:nvPicPr>
          <p:cNvPr id="192" name="Shape 1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6104" y="1277774"/>
            <a:ext cx="7256200" cy="3547475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Shape 193"/>
          <p:cNvSpPr/>
          <p:nvPr/>
        </p:nvSpPr>
        <p:spPr>
          <a:xfrm flipH="1">
            <a:off x="7481400" y="0"/>
            <a:ext cx="1662600" cy="307200"/>
          </a:xfrm>
          <a:prstGeom prst="homePlate">
            <a:avLst>
              <a:gd fmla="val 50000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Comic Sans MS"/>
                <a:ea typeface="Comic Sans MS"/>
                <a:cs typeface="Comic Sans MS"/>
                <a:sym typeface="Comic Sans MS"/>
              </a:rPr>
              <a:t>Acquisition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About Datasets</a:t>
            </a:r>
            <a:endParaRPr/>
          </a:p>
        </p:txBody>
      </p:sp>
      <p:sp>
        <p:nvSpPr>
          <p:cNvPr id="199" name="Shape 199"/>
          <p:cNvSpPr txBox="1"/>
          <p:nvPr>
            <p:ph idx="1" type="body"/>
          </p:nvPr>
        </p:nvSpPr>
        <p:spPr>
          <a:xfrm>
            <a:off x="311700" y="1152475"/>
            <a:ext cx="4245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FFFF"/>
                </a:solidFill>
              </a:rPr>
              <a:t>In Cell tracking Challenge</a:t>
            </a:r>
            <a:endParaRPr>
              <a:solidFill>
                <a:srgbClr val="FFFFFF"/>
              </a:solidFill>
            </a:endParaRPr>
          </a:p>
          <a:p>
            <a:pPr indent="-342900" lvl="0" marL="457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kinds : 15 Class(2D or 3D)</a:t>
            </a:r>
            <a:endParaRPr/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type: tiff files</a:t>
            </a:r>
            <a:endParaRPr/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>
                <a:solidFill>
                  <a:schemeClr val="dk1"/>
                </a:solidFill>
              </a:rPr>
              <a:t>size: ~ 46.3Gb</a:t>
            </a:r>
            <a:endParaRPr>
              <a:solidFill>
                <a:schemeClr val="dk1"/>
              </a:solidFill>
            </a:endParaRPr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00" name="Shape 2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9175" y="830800"/>
            <a:ext cx="3893125" cy="3794424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Shape 201"/>
          <p:cNvSpPr/>
          <p:nvPr/>
        </p:nvSpPr>
        <p:spPr>
          <a:xfrm flipH="1">
            <a:off x="7481400" y="0"/>
            <a:ext cx="1662600" cy="307200"/>
          </a:xfrm>
          <a:prstGeom prst="homePlate">
            <a:avLst>
              <a:gd fmla="val 50000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Comic Sans MS"/>
                <a:ea typeface="Comic Sans MS"/>
                <a:cs typeface="Comic Sans MS"/>
                <a:sym typeface="Comic Sans MS"/>
              </a:rPr>
              <a:t>Acquisition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Shape 2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61829" y="759870"/>
            <a:ext cx="2770522" cy="2397151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Shape 20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Data Preprocessing in local</a:t>
            </a:r>
            <a:endParaRPr/>
          </a:p>
        </p:txBody>
      </p:sp>
      <p:pic>
        <p:nvPicPr>
          <p:cNvPr id="208" name="Shape 2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4075" y="1082350"/>
            <a:ext cx="3170874" cy="30904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9" name="Shape 209"/>
          <p:cNvCxnSpPr/>
          <p:nvPr/>
        </p:nvCxnSpPr>
        <p:spPr>
          <a:xfrm>
            <a:off x="3520913" y="2741600"/>
            <a:ext cx="1601700" cy="0"/>
          </a:xfrm>
          <a:prstGeom prst="straightConnector1">
            <a:avLst/>
          </a:prstGeom>
          <a:noFill/>
          <a:ln cap="flat" cmpd="sng" w="114300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10" name="Shape 2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54225" y="1254670"/>
            <a:ext cx="2862650" cy="247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Shape 21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90400" y="1785100"/>
            <a:ext cx="2688774" cy="2326424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Shape 212"/>
          <p:cNvSpPr txBox="1"/>
          <p:nvPr/>
        </p:nvSpPr>
        <p:spPr>
          <a:xfrm>
            <a:off x="5754225" y="4111525"/>
            <a:ext cx="1662600" cy="4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Frame Split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3" name="Shape 213"/>
          <p:cNvSpPr txBox="1"/>
          <p:nvPr/>
        </p:nvSpPr>
        <p:spPr>
          <a:xfrm>
            <a:off x="2816150" y="4528175"/>
            <a:ext cx="2039100" cy="4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Total 102,989 images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4" name="Shape 214"/>
          <p:cNvSpPr/>
          <p:nvPr/>
        </p:nvSpPr>
        <p:spPr>
          <a:xfrm flipH="1">
            <a:off x="7481400" y="0"/>
            <a:ext cx="1662600" cy="307200"/>
          </a:xfrm>
          <a:prstGeom prst="homePlate">
            <a:avLst>
              <a:gd fmla="val 50000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Comic Sans MS"/>
                <a:ea typeface="Comic Sans MS"/>
                <a:cs typeface="Comic Sans MS"/>
                <a:sym typeface="Comic Sans MS"/>
              </a:rPr>
              <a:t>Processing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Shape 2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61829" y="759870"/>
            <a:ext cx="2770522" cy="2397151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Shape 2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Data Preprocessing in local</a:t>
            </a:r>
            <a:endParaRPr/>
          </a:p>
        </p:txBody>
      </p:sp>
      <p:pic>
        <p:nvPicPr>
          <p:cNvPr id="221" name="Shape 2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4075" y="1082350"/>
            <a:ext cx="3170874" cy="30904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2" name="Shape 222"/>
          <p:cNvCxnSpPr/>
          <p:nvPr/>
        </p:nvCxnSpPr>
        <p:spPr>
          <a:xfrm>
            <a:off x="3520913" y="2741600"/>
            <a:ext cx="1601700" cy="0"/>
          </a:xfrm>
          <a:prstGeom prst="straightConnector1">
            <a:avLst/>
          </a:prstGeom>
          <a:noFill/>
          <a:ln cap="flat" cmpd="sng" w="114300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23" name="Shape 2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54225" y="1254670"/>
            <a:ext cx="2862650" cy="247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Shape 2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90400" y="1785100"/>
            <a:ext cx="2688774" cy="2326424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Shape 225"/>
          <p:cNvSpPr txBox="1"/>
          <p:nvPr/>
        </p:nvSpPr>
        <p:spPr>
          <a:xfrm>
            <a:off x="5754225" y="4111525"/>
            <a:ext cx="1662600" cy="4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Frame Split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6" name="Shape 226"/>
          <p:cNvSpPr txBox="1"/>
          <p:nvPr/>
        </p:nvSpPr>
        <p:spPr>
          <a:xfrm>
            <a:off x="2801850" y="4599625"/>
            <a:ext cx="2039100" cy="4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Total 102,989 images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27" name="Shape 2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334525" y="1107500"/>
            <a:ext cx="6468798" cy="3492125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Shape 228"/>
          <p:cNvSpPr/>
          <p:nvPr/>
        </p:nvSpPr>
        <p:spPr>
          <a:xfrm>
            <a:off x="1793075" y="3821900"/>
            <a:ext cx="6010200" cy="777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Shape 229"/>
          <p:cNvSpPr txBox="1"/>
          <p:nvPr/>
        </p:nvSpPr>
        <p:spPr>
          <a:xfrm>
            <a:off x="3930575" y="3128000"/>
            <a:ext cx="2039100" cy="4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Read All Frame &amp;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Saving All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0" name="Shape 230"/>
          <p:cNvSpPr/>
          <p:nvPr/>
        </p:nvSpPr>
        <p:spPr>
          <a:xfrm flipH="1">
            <a:off x="7481400" y="0"/>
            <a:ext cx="1662600" cy="307200"/>
          </a:xfrm>
          <a:prstGeom prst="homePlate">
            <a:avLst>
              <a:gd fmla="val 50000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Comic Sans MS"/>
                <a:ea typeface="Comic Sans MS"/>
                <a:cs typeface="Comic Sans MS"/>
                <a:sym typeface="Comic Sans MS"/>
              </a:rPr>
              <a:t>Processing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Data Preprocessing in local</a:t>
            </a:r>
            <a:endParaRPr/>
          </a:p>
        </p:txBody>
      </p:sp>
      <p:cxnSp>
        <p:nvCxnSpPr>
          <p:cNvPr id="236" name="Shape 236"/>
          <p:cNvCxnSpPr/>
          <p:nvPr/>
        </p:nvCxnSpPr>
        <p:spPr>
          <a:xfrm>
            <a:off x="3080413" y="2666825"/>
            <a:ext cx="1601700" cy="0"/>
          </a:xfrm>
          <a:prstGeom prst="straightConnector1">
            <a:avLst/>
          </a:prstGeom>
          <a:noFill/>
          <a:ln cap="flat" cmpd="sng" w="114300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7" name="Shape 237"/>
          <p:cNvSpPr txBox="1"/>
          <p:nvPr/>
        </p:nvSpPr>
        <p:spPr>
          <a:xfrm>
            <a:off x="3118100" y="3342600"/>
            <a:ext cx="3454200" cy="4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Split 103 Batch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i="1" lang="ko" sz="1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If you process 100,000 at a time, the processor is killed..</a:t>
            </a:r>
            <a:endParaRPr i="1" sz="1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238" name="Shape 238"/>
          <p:cNvGrpSpPr/>
          <p:nvPr/>
        </p:nvGrpSpPr>
        <p:grpSpPr>
          <a:xfrm>
            <a:off x="541598" y="1409514"/>
            <a:ext cx="2406074" cy="2390735"/>
            <a:chOff x="40125" y="895920"/>
            <a:chExt cx="3741951" cy="3351655"/>
          </a:xfrm>
        </p:grpSpPr>
        <p:pic>
          <p:nvPicPr>
            <p:cNvPr id="239" name="Shape 23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011554" y="895920"/>
              <a:ext cx="2770522" cy="2397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0" name="Shape 24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03950" y="1390720"/>
              <a:ext cx="2862650" cy="24768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1" name="Shape 24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0125" y="1921150"/>
              <a:ext cx="2688774" cy="232642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42" name="Shape 242"/>
          <p:cNvGrpSpPr/>
          <p:nvPr/>
        </p:nvGrpSpPr>
        <p:grpSpPr>
          <a:xfrm>
            <a:off x="5083325" y="2145925"/>
            <a:ext cx="1530725" cy="1196687"/>
            <a:chOff x="5544150" y="1732550"/>
            <a:chExt cx="1530725" cy="1196687"/>
          </a:xfrm>
        </p:grpSpPr>
        <p:pic>
          <p:nvPicPr>
            <p:cNvPr id="243" name="Shape 243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170125" y="1732550"/>
              <a:ext cx="904750" cy="648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4" name="Shape 24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000700" y="1861300"/>
              <a:ext cx="904750" cy="648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5" name="Shape 24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851600" y="2018125"/>
              <a:ext cx="904750" cy="648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6" name="Shape 24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754225" y="2153675"/>
              <a:ext cx="904750" cy="648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7" name="Shape 24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544150" y="2280538"/>
              <a:ext cx="904750" cy="6487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48" name="Shape 248"/>
          <p:cNvSpPr/>
          <p:nvPr/>
        </p:nvSpPr>
        <p:spPr>
          <a:xfrm flipH="1">
            <a:off x="7481400" y="0"/>
            <a:ext cx="1662600" cy="307200"/>
          </a:xfrm>
          <a:prstGeom prst="homePlate">
            <a:avLst>
              <a:gd fmla="val 50000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Comic Sans MS"/>
                <a:ea typeface="Comic Sans MS"/>
                <a:cs typeface="Comic Sans MS"/>
                <a:sym typeface="Comic Sans MS"/>
              </a:rPr>
              <a:t>Processing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Information from Image</a:t>
            </a:r>
            <a:endParaRPr/>
          </a:p>
        </p:txBody>
      </p:sp>
      <p:pic>
        <p:nvPicPr>
          <p:cNvPr id="67" name="Shape 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957563"/>
            <a:ext cx="2657987" cy="17687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8" name="Shape 68"/>
          <p:cNvCxnSpPr/>
          <p:nvPr/>
        </p:nvCxnSpPr>
        <p:spPr>
          <a:xfrm flipH="1" rot="10800000">
            <a:off x="3388050" y="2864000"/>
            <a:ext cx="1909200" cy="9300"/>
          </a:xfrm>
          <a:prstGeom prst="straightConnector1">
            <a:avLst/>
          </a:prstGeom>
          <a:noFill/>
          <a:ln cap="flat" cmpd="sng" w="114300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9" name="Shape 69"/>
          <p:cNvSpPr txBox="1"/>
          <p:nvPr/>
        </p:nvSpPr>
        <p:spPr>
          <a:xfrm>
            <a:off x="3388050" y="3238250"/>
            <a:ext cx="1662600" cy="4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Get Information!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0" name="Shape 70"/>
          <p:cNvSpPr/>
          <p:nvPr/>
        </p:nvSpPr>
        <p:spPr>
          <a:xfrm flipH="1">
            <a:off x="7481400" y="0"/>
            <a:ext cx="1662600" cy="307200"/>
          </a:xfrm>
          <a:prstGeom prst="homePlate">
            <a:avLst>
              <a:gd fmla="val 50000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Comic Sans MS"/>
                <a:ea typeface="Comic Sans MS"/>
                <a:cs typeface="Comic Sans MS"/>
                <a:sym typeface="Comic Sans MS"/>
              </a:rPr>
              <a:t>Motivation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71" name="Shape 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45925" y="1737994"/>
            <a:ext cx="2985175" cy="1988350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Shape 72"/>
          <p:cNvSpPr txBox="1"/>
          <p:nvPr/>
        </p:nvSpPr>
        <p:spPr>
          <a:xfrm>
            <a:off x="5469000" y="3726350"/>
            <a:ext cx="3363300" cy="129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</a:pPr>
            <a:r>
              <a:rPr lang="ko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Watching directly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Data Preprocessing in local</a:t>
            </a:r>
            <a:endParaRPr/>
          </a:p>
        </p:txBody>
      </p:sp>
      <p:cxnSp>
        <p:nvCxnSpPr>
          <p:cNvPr id="254" name="Shape 254"/>
          <p:cNvCxnSpPr/>
          <p:nvPr/>
        </p:nvCxnSpPr>
        <p:spPr>
          <a:xfrm>
            <a:off x="3080413" y="2666825"/>
            <a:ext cx="1601700" cy="0"/>
          </a:xfrm>
          <a:prstGeom prst="straightConnector1">
            <a:avLst/>
          </a:prstGeom>
          <a:noFill/>
          <a:ln cap="flat" cmpd="sng" w="114300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55" name="Shape 255"/>
          <p:cNvSpPr txBox="1"/>
          <p:nvPr/>
        </p:nvSpPr>
        <p:spPr>
          <a:xfrm>
            <a:off x="3118100" y="3342600"/>
            <a:ext cx="3454200" cy="4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Split 103 Batch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i="1" lang="ko" sz="1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If you process 100,000 at a time, the processor is killed..</a:t>
            </a:r>
            <a:endParaRPr i="1" sz="1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256" name="Shape 256"/>
          <p:cNvGrpSpPr/>
          <p:nvPr/>
        </p:nvGrpSpPr>
        <p:grpSpPr>
          <a:xfrm>
            <a:off x="541598" y="1409514"/>
            <a:ext cx="2406074" cy="2390735"/>
            <a:chOff x="40125" y="895920"/>
            <a:chExt cx="3741951" cy="3351655"/>
          </a:xfrm>
        </p:grpSpPr>
        <p:pic>
          <p:nvPicPr>
            <p:cNvPr id="257" name="Shape 25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011554" y="895920"/>
              <a:ext cx="2770522" cy="2397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8" name="Shape 25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03950" y="1390720"/>
              <a:ext cx="2862650" cy="24768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9" name="Shape 25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0125" y="1921150"/>
              <a:ext cx="2688774" cy="232642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60" name="Shape 260"/>
          <p:cNvGrpSpPr/>
          <p:nvPr/>
        </p:nvGrpSpPr>
        <p:grpSpPr>
          <a:xfrm>
            <a:off x="5083325" y="2145925"/>
            <a:ext cx="1530725" cy="1196687"/>
            <a:chOff x="5544150" y="1732550"/>
            <a:chExt cx="1530725" cy="1196687"/>
          </a:xfrm>
        </p:grpSpPr>
        <p:pic>
          <p:nvPicPr>
            <p:cNvPr id="261" name="Shape 26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170125" y="1732550"/>
              <a:ext cx="904750" cy="648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2" name="Shape 26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000700" y="1861300"/>
              <a:ext cx="904750" cy="648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3" name="Shape 263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851600" y="2018125"/>
              <a:ext cx="904750" cy="648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4" name="Shape 26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754225" y="2153675"/>
              <a:ext cx="904750" cy="648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5" name="Shape 26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544150" y="2280538"/>
              <a:ext cx="904750" cy="6487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66" name="Shape 266"/>
          <p:cNvSpPr/>
          <p:nvPr/>
        </p:nvSpPr>
        <p:spPr>
          <a:xfrm flipH="1">
            <a:off x="7481400" y="0"/>
            <a:ext cx="1662600" cy="307200"/>
          </a:xfrm>
          <a:prstGeom prst="homePlate">
            <a:avLst>
              <a:gd fmla="val 50000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Comic Sans MS"/>
                <a:ea typeface="Comic Sans MS"/>
                <a:cs typeface="Comic Sans MS"/>
                <a:sym typeface="Comic Sans MS"/>
              </a:rPr>
              <a:t>Processing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267" name="Shape 26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713124" y="673145"/>
            <a:ext cx="2167003" cy="9711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Shape 26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155775" y="1716450"/>
            <a:ext cx="2837100" cy="25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Shape 26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861583" y="4292351"/>
            <a:ext cx="5210692" cy="90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/>
          <p:nvPr/>
        </p:nvSpPr>
        <p:spPr>
          <a:xfrm>
            <a:off x="275375" y="1368050"/>
            <a:ext cx="3286800" cy="2425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Shape 27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Data A</a:t>
            </a:r>
            <a:r>
              <a:rPr lang="ko"/>
              <a:t>cquisition from I</a:t>
            </a:r>
            <a:r>
              <a:rPr lang="ko"/>
              <a:t>mage</a:t>
            </a:r>
            <a:endParaRPr/>
          </a:p>
        </p:txBody>
      </p:sp>
      <p:pic>
        <p:nvPicPr>
          <p:cNvPr id="276" name="Shape 276"/>
          <p:cNvPicPr preferRelativeResize="0"/>
          <p:nvPr/>
        </p:nvPicPr>
        <p:blipFill rotWithShape="1">
          <a:blip r:embed="rId3">
            <a:alphaModFix/>
          </a:blip>
          <a:srcRect b="20882" l="11823" r="8666" t="21223"/>
          <a:stretch/>
        </p:blipFill>
        <p:spPr>
          <a:xfrm>
            <a:off x="5731907" y="1017725"/>
            <a:ext cx="3055744" cy="222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Shape 2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459341"/>
            <a:ext cx="3181554" cy="22878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Shape 278"/>
          <p:cNvPicPr preferRelativeResize="0"/>
          <p:nvPr/>
        </p:nvPicPr>
        <p:blipFill rotWithShape="1">
          <a:blip r:embed="rId5">
            <a:alphaModFix/>
          </a:blip>
          <a:srcRect b="51214" l="0" r="32336" t="0"/>
          <a:stretch/>
        </p:blipFill>
        <p:spPr>
          <a:xfrm>
            <a:off x="4128475" y="3908700"/>
            <a:ext cx="4950351" cy="10482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9" name="Shape 279"/>
          <p:cNvCxnSpPr/>
          <p:nvPr/>
        </p:nvCxnSpPr>
        <p:spPr>
          <a:xfrm>
            <a:off x="3659975" y="2730850"/>
            <a:ext cx="1601700" cy="0"/>
          </a:xfrm>
          <a:prstGeom prst="straightConnector1">
            <a:avLst/>
          </a:prstGeom>
          <a:noFill/>
          <a:ln cap="flat" cmpd="sng" w="114300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80" name="Shape 280"/>
          <p:cNvSpPr txBox="1"/>
          <p:nvPr/>
        </p:nvSpPr>
        <p:spPr>
          <a:xfrm>
            <a:off x="3752600" y="1870250"/>
            <a:ext cx="1662600" cy="4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Mask R-CNN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1" name="Shape 281"/>
          <p:cNvSpPr txBox="1"/>
          <p:nvPr/>
        </p:nvSpPr>
        <p:spPr>
          <a:xfrm>
            <a:off x="6302125" y="487325"/>
            <a:ext cx="1662600" cy="4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Result Image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2" name="Shape 282"/>
          <p:cNvSpPr txBox="1"/>
          <p:nvPr/>
        </p:nvSpPr>
        <p:spPr>
          <a:xfrm>
            <a:off x="5814950" y="3456150"/>
            <a:ext cx="1662600" cy="4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Metadata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3" name="Shape 283"/>
          <p:cNvSpPr/>
          <p:nvPr/>
        </p:nvSpPr>
        <p:spPr>
          <a:xfrm flipH="1">
            <a:off x="7481400" y="0"/>
            <a:ext cx="1662600" cy="307200"/>
          </a:xfrm>
          <a:prstGeom prst="homePlate">
            <a:avLst>
              <a:gd fmla="val 50000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Comic Sans MS"/>
                <a:ea typeface="Comic Sans MS"/>
                <a:cs typeface="Comic Sans MS"/>
                <a:sym typeface="Comic Sans MS"/>
              </a:rPr>
              <a:t>Processing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HDFS Config</a:t>
            </a:r>
            <a:endParaRPr/>
          </a:p>
        </p:txBody>
      </p:sp>
      <p:sp>
        <p:nvSpPr>
          <p:cNvPr id="289" name="Shape 289"/>
          <p:cNvSpPr txBox="1"/>
          <p:nvPr>
            <p:ph idx="1" type="body"/>
          </p:nvPr>
        </p:nvSpPr>
        <p:spPr>
          <a:xfrm>
            <a:off x="5234450" y="1152475"/>
            <a:ext cx="3597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500"/>
          </a:p>
        </p:txBody>
      </p:sp>
      <p:pic>
        <p:nvPicPr>
          <p:cNvPr id="290" name="Shape 2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925" y="1152475"/>
            <a:ext cx="4617200" cy="373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Shape 2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83166" y="1152475"/>
            <a:ext cx="4160910" cy="3731425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Shape 292"/>
          <p:cNvSpPr/>
          <p:nvPr/>
        </p:nvSpPr>
        <p:spPr>
          <a:xfrm flipH="1">
            <a:off x="7481400" y="0"/>
            <a:ext cx="1662600" cy="307200"/>
          </a:xfrm>
          <a:prstGeom prst="homePlate">
            <a:avLst>
              <a:gd fmla="val 50000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Comic Sans MS"/>
                <a:ea typeface="Comic Sans MS"/>
                <a:cs typeface="Comic Sans MS"/>
                <a:sym typeface="Comic Sans MS"/>
              </a:rPr>
              <a:t>Data Storage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hape 2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HDFS Loading</a:t>
            </a:r>
            <a:endParaRPr/>
          </a:p>
        </p:txBody>
      </p:sp>
      <p:pic>
        <p:nvPicPr>
          <p:cNvPr id="298" name="Shape 2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0225" y="1588250"/>
            <a:ext cx="6585325" cy="218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hape 3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Spark Config</a:t>
            </a:r>
            <a:endParaRPr/>
          </a:p>
        </p:txBody>
      </p:sp>
      <p:sp>
        <p:nvSpPr>
          <p:cNvPr id="304" name="Shape 304"/>
          <p:cNvSpPr txBox="1"/>
          <p:nvPr>
            <p:ph idx="1" type="body"/>
          </p:nvPr>
        </p:nvSpPr>
        <p:spPr>
          <a:xfrm>
            <a:off x="6325800" y="1152475"/>
            <a:ext cx="2506500" cy="295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1 master ,3 worker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ko"/>
              <a:t>standalone 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ko"/>
              <a:t>cluster mode </a:t>
            </a:r>
            <a:endParaRPr/>
          </a:p>
        </p:txBody>
      </p:sp>
      <p:pic>
        <p:nvPicPr>
          <p:cNvPr id="305" name="Shape 3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5702176" cy="2953125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Shape 306"/>
          <p:cNvSpPr txBox="1"/>
          <p:nvPr>
            <p:ph idx="1" type="body"/>
          </p:nvPr>
        </p:nvSpPr>
        <p:spPr>
          <a:xfrm>
            <a:off x="1909538" y="4320200"/>
            <a:ext cx="2506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ko"/>
              <a:t>&lt;spark web ui&gt;</a:t>
            </a:r>
            <a:endParaRPr/>
          </a:p>
        </p:txBody>
      </p:sp>
      <p:sp>
        <p:nvSpPr>
          <p:cNvPr id="307" name="Shape 307"/>
          <p:cNvSpPr/>
          <p:nvPr/>
        </p:nvSpPr>
        <p:spPr>
          <a:xfrm flipH="1">
            <a:off x="7481400" y="0"/>
            <a:ext cx="1662600" cy="307200"/>
          </a:xfrm>
          <a:prstGeom prst="homePlate">
            <a:avLst>
              <a:gd fmla="val 50000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Comic Sans MS"/>
                <a:ea typeface="Comic Sans MS"/>
                <a:cs typeface="Comic Sans MS"/>
                <a:sym typeface="Comic Sans MS"/>
              </a:rPr>
              <a:t>Processing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Spark Processing - Image preprocessing</a:t>
            </a:r>
            <a:endParaRPr/>
          </a:p>
        </p:txBody>
      </p:sp>
      <p:pic>
        <p:nvPicPr>
          <p:cNvPr id="313" name="Shape 3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3925" y="1182376"/>
            <a:ext cx="4111300" cy="2985725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Shape 314"/>
          <p:cNvSpPr txBox="1"/>
          <p:nvPr/>
        </p:nvSpPr>
        <p:spPr>
          <a:xfrm>
            <a:off x="1518625" y="4168100"/>
            <a:ext cx="5923800" cy="7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Image has a </a:t>
            </a:r>
            <a:r>
              <a:rPr b="1" lang="ko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noise</a:t>
            </a:r>
            <a:r>
              <a:rPr lang="ko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!</a:t>
            </a:r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15" name="Shape 315"/>
          <p:cNvSpPr/>
          <p:nvPr/>
        </p:nvSpPr>
        <p:spPr>
          <a:xfrm flipH="1">
            <a:off x="7481400" y="0"/>
            <a:ext cx="1662600" cy="307200"/>
          </a:xfrm>
          <a:prstGeom prst="homePlate">
            <a:avLst>
              <a:gd fmla="val 50000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Comic Sans MS"/>
                <a:ea typeface="Comic Sans MS"/>
                <a:cs typeface="Comic Sans MS"/>
                <a:sym typeface="Comic Sans MS"/>
              </a:rPr>
              <a:t>Processing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Spark Processing - Image preprocessing</a:t>
            </a:r>
            <a:endParaRPr/>
          </a:p>
        </p:txBody>
      </p:sp>
      <p:pic>
        <p:nvPicPr>
          <p:cNvPr id="321" name="Shape 3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150" y="1100051"/>
            <a:ext cx="4111300" cy="2985725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Shape 322"/>
          <p:cNvSpPr txBox="1"/>
          <p:nvPr/>
        </p:nvSpPr>
        <p:spPr>
          <a:xfrm>
            <a:off x="1518625" y="4168100"/>
            <a:ext cx="5923800" cy="7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Image has a </a:t>
            </a:r>
            <a:r>
              <a:rPr b="1" lang="ko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noise</a:t>
            </a:r>
            <a:r>
              <a:rPr lang="ko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!</a:t>
            </a:r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So  algorithm does not work well!</a:t>
            </a:r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23" name="Shape 323"/>
          <p:cNvPicPr preferRelativeResize="0"/>
          <p:nvPr/>
        </p:nvPicPr>
        <p:blipFill rotWithShape="1">
          <a:blip r:embed="rId4">
            <a:alphaModFix/>
          </a:blip>
          <a:srcRect b="5993" l="2371" r="3146" t="5337"/>
          <a:stretch/>
        </p:blipFill>
        <p:spPr>
          <a:xfrm>
            <a:off x="4889725" y="1322025"/>
            <a:ext cx="3457276" cy="2522974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Shape 324"/>
          <p:cNvSpPr/>
          <p:nvPr/>
        </p:nvSpPr>
        <p:spPr>
          <a:xfrm flipH="1">
            <a:off x="7481400" y="0"/>
            <a:ext cx="1662600" cy="307200"/>
          </a:xfrm>
          <a:prstGeom prst="homePlate">
            <a:avLst>
              <a:gd fmla="val 50000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Comic Sans MS"/>
                <a:ea typeface="Comic Sans MS"/>
                <a:cs typeface="Comic Sans MS"/>
                <a:sym typeface="Comic Sans MS"/>
              </a:rPr>
              <a:t>Processing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Shape 3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Spark Processing - Image preprocessing</a:t>
            </a:r>
            <a:endParaRPr/>
          </a:p>
        </p:txBody>
      </p:sp>
      <p:pic>
        <p:nvPicPr>
          <p:cNvPr id="330" name="Shape 3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150" y="1100051"/>
            <a:ext cx="4111300" cy="2985725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Shape 331"/>
          <p:cNvSpPr txBox="1"/>
          <p:nvPr/>
        </p:nvSpPr>
        <p:spPr>
          <a:xfrm>
            <a:off x="1518625" y="4168100"/>
            <a:ext cx="5923800" cy="7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Apply median filter in spark</a:t>
            </a:r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32" name="Shape 3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2850" y="1170125"/>
            <a:ext cx="3772225" cy="2739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Shape 333"/>
          <p:cNvSpPr/>
          <p:nvPr/>
        </p:nvSpPr>
        <p:spPr>
          <a:xfrm flipH="1">
            <a:off x="7481400" y="0"/>
            <a:ext cx="1662600" cy="307200"/>
          </a:xfrm>
          <a:prstGeom prst="homePlate">
            <a:avLst>
              <a:gd fmla="val 50000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Comic Sans MS"/>
                <a:ea typeface="Comic Sans MS"/>
                <a:cs typeface="Comic Sans MS"/>
                <a:sym typeface="Comic Sans MS"/>
              </a:rPr>
              <a:t>Processing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Shape 3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Spark Processing - Image preprocessing</a:t>
            </a:r>
            <a:endParaRPr/>
          </a:p>
        </p:txBody>
      </p:sp>
      <p:sp>
        <p:nvSpPr>
          <p:cNvPr id="339" name="Shape 339"/>
          <p:cNvSpPr txBox="1"/>
          <p:nvPr/>
        </p:nvSpPr>
        <p:spPr>
          <a:xfrm>
            <a:off x="1518625" y="4168100"/>
            <a:ext cx="5923800" cy="7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Apply median filter in spark</a:t>
            </a:r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40" name="Shape 340"/>
          <p:cNvSpPr/>
          <p:nvPr/>
        </p:nvSpPr>
        <p:spPr>
          <a:xfrm flipH="1">
            <a:off x="7481400" y="0"/>
            <a:ext cx="1662600" cy="307200"/>
          </a:xfrm>
          <a:prstGeom prst="homePlate">
            <a:avLst>
              <a:gd fmla="val 50000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Comic Sans MS"/>
                <a:ea typeface="Comic Sans MS"/>
                <a:cs typeface="Comic Sans MS"/>
                <a:sym typeface="Comic Sans MS"/>
              </a:rPr>
              <a:t>Processing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341" name="Shape 3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8625" y="1148979"/>
            <a:ext cx="4896475" cy="3832275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Shape 342"/>
          <p:cNvSpPr/>
          <p:nvPr/>
        </p:nvSpPr>
        <p:spPr>
          <a:xfrm>
            <a:off x="1528775" y="2721775"/>
            <a:ext cx="3678900" cy="843000"/>
          </a:xfrm>
          <a:prstGeom prst="rect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Shape 343"/>
          <p:cNvSpPr/>
          <p:nvPr/>
        </p:nvSpPr>
        <p:spPr>
          <a:xfrm>
            <a:off x="1528775" y="3607600"/>
            <a:ext cx="1607400" cy="519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Shape 344"/>
          <p:cNvSpPr/>
          <p:nvPr/>
        </p:nvSpPr>
        <p:spPr>
          <a:xfrm>
            <a:off x="1528775" y="4424000"/>
            <a:ext cx="4850700" cy="519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Shape 345"/>
          <p:cNvSpPr txBox="1"/>
          <p:nvPr/>
        </p:nvSpPr>
        <p:spPr>
          <a:xfrm>
            <a:off x="5207675" y="2721775"/>
            <a:ext cx="3992100" cy="7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Read hdfs path in python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46" name="Shape 346"/>
          <p:cNvSpPr txBox="1"/>
          <p:nvPr/>
        </p:nvSpPr>
        <p:spPr>
          <a:xfrm>
            <a:off x="3136175" y="3572875"/>
            <a:ext cx="3992100" cy="7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Define medianBlur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47" name="Shape 347"/>
          <p:cNvSpPr txBox="1"/>
          <p:nvPr/>
        </p:nvSpPr>
        <p:spPr>
          <a:xfrm>
            <a:off x="6316650" y="4205750"/>
            <a:ext cx="2091600" cy="7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Apply &amp; saving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Shape 3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Spark Processing - Image preprocessing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53" name="Shape 353"/>
          <p:cNvPicPr preferRelativeResize="0"/>
          <p:nvPr/>
        </p:nvPicPr>
        <p:blipFill rotWithShape="1">
          <a:blip r:embed="rId3">
            <a:alphaModFix/>
          </a:blip>
          <a:srcRect b="23419" l="15561" r="11990" t="23451"/>
          <a:stretch/>
        </p:blipFill>
        <p:spPr>
          <a:xfrm>
            <a:off x="4685100" y="1310275"/>
            <a:ext cx="3726524" cy="27327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4" name="Shape 354"/>
          <p:cNvCxnSpPr/>
          <p:nvPr/>
        </p:nvCxnSpPr>
        <p:spPr>
          <a:xfrm>
            <a:off x="3390725" y="4464875"/>
            <a:ext cx="1601700" cy="0"/>
          </a:xfrm>
          <a:prstGeom prst="straightConnector1">
            <a:avLst/>
          </a:prstGeom>
          <a:noFill/>
          <a:ln cap="flat" cmpd="sng" w="114300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55" name="Shape 355"/>
          <p:cNvPicPr preferRelativeResize="0"/>
          <p:nvPr/>
        </p:nvPicPr>
        <p:blipFill rotWithShape="1">
          <a:blip r:embed="rId4">
            <a:alphaModFix/>
          </a:blip>
          <a:srcRect b="5993" l="2371" r="3146" t="5337"/>
          <a:stretch/>
        </p:blipFill>
        <p:spPr>
          <a:xfrm>
            <a:off x="570825" y="1310263"/>
            <a:ext cx="3457276" cy="2522974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Shape 356"/>
          <p:cNvSpPr/>
          <p:nvPr/>
        </p:nvSpPr>
        <p:spPr>
          <a:xfrm flipH="1">
            <a:off x="7481400" y="0"/>
            <a:ext cx="1662600" cy="307200"/>
          </a:xfrm>
          <a:prstGeom prst="homePlate">
            <a:avLst>
              <a:gd fmla="val 50000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Comic Sans MS"/>
                <a:ea typeface="Comic Sans MS"/>
                <a:cs typeface="Comic Sans MS"/>
                <a:sym typeface="Comic Sans MS"/>
              </a:rPr>
              <a:t>Processing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Information from Image</a:t>
            </a:r>
            <a:endParaRPr/>
          </a:p>
        </p:txBody>
      </p:sp>
      <p:pic>
        <p:nvPicPr>
          <p:cNvPr id="78" name="Shape 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957563"/>
            <a:ext cx="2657987" cy="17687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9" name="Shape 79"/>
          <p:cNvCxnSpPr/>
          <p:nvPr/>
        </p:nvCxnSpPr>
        <p:spPr>
          <a:xfrm flipH="1" rot="10800000">
            <a:off x="3388050" y="2864000"/>
            <a:ext cx="1909200" cy="9300"/>
          </a:xfrm>
          <a:prstGeom prst="straightConnector1">
            <a:avLst/>
          </a:prstGeom>
          <a:noFill/>
          <a:ln cap="flat" cmpd="sng" w="114300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0" name="Shape 80"/>
          <p:cNvSpPr txBox="1"/>
          <p:nvPr/>
        </p:nvSpPr>
        <p:spPr>
          <a:xfrm>
            <a:off x="3388050" y="3238250"/>
            <a:ext cx="1662600" cy="4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Get Information!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1" name="Shape 81"/>
          <p:cNvSpPr/>
          <p:nvPr/>
        </p:nvSpPr>
        <p:spPr>
          <a:xfrm flipH="1">
            <a:off x="7481400" y="0"/>
            <a:ext cx="1662600" cy="307200"/>
          </a:xfrm>
          <a:prstGeom prst="homePlate">
            <a:avLst>
              <a:gd fmla="val 50000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Comic Sans MS"/>
                <a:ea typeface="Comic Sans MS"/>
                <a:cs typeface="Comic Sans MS"/>
                <a:sym typeface="Comic Sans MS"/>
              </a:rPr>
              <a:t>Motivation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82" name="Shape 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45925" y="1737994"/>
            <a:ext cx="2985175" cy="198835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Shape 83"/>
          <p:cNvSpPr txBox="1"/>
          <p:nvPr/>
        </p:nvSpPr>
        <p:spPr>
          <a:xfrm>
            <a:off x="5469000" y="3726350"/>
            <a:ext cx="3363300" cy="129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</a:pPr>
            <a:r>
              <a:rPr lang="ko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Watching directly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</a:pPr>
            <a:r>
              <a:rPr lang="ko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The method does not support a lot of data.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Shape 36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Spark Processing - csv processing</a:t>
            </a:r>
            <a:endParaRPr/>
          </a:p>
        </p:txBody>
      </p:sp>
      <p:sp>
        <p:nvSpPr>
          <p:cNvPr id="362" name="Shape 36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63" name="Shape 363"/>
          <p:cNvPicPr preferRelativeResize="0"/>
          <p:nvPr/>
        </p:nvPicPr>
        <p:blipFill rotWithShape="1">
          <a:blip r:embed="rId3">
            <a:alphaModFix/>
          </a:blip>
          <a:srcRect b="50826" l="0" r="33673" t="0"/>
          <a:stretch/>
        </p:blipFill>
        <p:spPr>
          <a:xfrm>
            <a:off x="803050" y="1587038"/>
            <a:ext cx="2861250" cy="2151275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Shape 364"/>
          <p:cNvSpPr txBox="1"/>
          <p:nvPr/>
        </p:nvSpPr>
        <p:spPr>
          <a:xfrm>
            <a:off x="4364175" y="1360525"/>
            <a:ext cx="4052400" cy="260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3F3F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Open Sans"/>
              <a:buChar char="-"/>
            </a:pPr>
            <a:r>
              <a:rPr lang="ko" sz="1800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103 folders</a:t>
            </a:r>
            <a:endParaRPr sz="1800">
              <a:solidFill>
                <a:srgbClr val="F3F3F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3F3F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3F3F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Open Sans"/>
              <a:buChar char="-"/>
            </a:pPr>
            <a:r>
              <a:rPr lang="ko" sz="1800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png files &amp; one csv in a folder</a:t>
            </a:r>
            <a:endParaRPr sz="1800">
              <a:solidFill>
                <a:srgbClr val="F3F3F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65" name="Shape 365"/>
          <p:cNvSpPr/>
          <p:nvPr/>
        </p:nvSpPr>
        <p:spPr>
          <a:xfrm flipH="1">
            <a:off x="7481400" y="0"/>
            <a:ext cx="1662600" cy="307200"/>
          </a:xfrm>
          <a:prstGeom prst="homePlate">
            <a:avLst>
              <a:gd fmla="val 50000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Comic Sans MS"/>
                <a:ea typeface="Comic Sans MS"/>
                <a:cs typeface="Comic Sans MS"/>
                <a:sym typeface="Comic Sans MS"/>
              </a:rPr>
              <a:t>Processing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Shape 37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Spark Processing - csv processing</a:t>
            </a:r>
            <a:endParaRPr/>
          </a:p>
        </p:txBody>
      </p:sp>
      <p:pic>
        <p:nvPicPr>
          <p:cNvPr id="371" name="Shape 371"/>
          <p:cNvPicPr preferRelativeResize="0"/>
          <p:nvPr/>
        </p:nvPicPr>
        <p:blipFill rotWithShape="1">
          <a:blip r:embed="rId3">
            <a:alphaModFix/>
          </a:blip>
          <a:srcRect b="0" l="0" r="52584" t="0"/>
          <a:stretch/>
        </p:blipFill>
        <p:spPr>
          <a:xfrm>
            <a:off x="675400" y="1393700"/>
            <a:ext cx="3052350" cy="2606800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Shape 372"/>
          <p:cNvSpPr txBox="1"/>
          <p:nvPr/>
        </p:nvSpPr>
        <p:spPr>
          <a:xfrm>
            <a:off x="4364175" y="1360525"/>
            <a:ext cx="4052400" cy="260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3F3F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For decode,</a:t>
            </a:r>
            <a:endParaRPr sz="1800">
              <a:solidFill>
                <a:srgbClr val="F3F3F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3F3F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need to know pixel size (shape)</a:t>
            </a:r>
            <a:endParaRPr sz="1800">
              <a:solidFill>
                <a:srgbClr val="F3F3F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73" name="Shape 373"/>
          <p:cNvSpPr/>
          <p:nvPr/>
        </p:nvSpPr>
        <p:spPr>
          <a:xfrm flipH="1">
            <a:off x="7481400" y="0"/>
            <a:ext cx="1662600" cy="307200"/>
          </a:xfrm>
          <a:prstGeom prst="homePlate">
            <a:avLst>
              <a:gd fmla="val 50000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Comic Sans MS"/>
                <a:ea typeface="Comic Sans MS"/>
                <a:cs typeface="Comic Sans MS"/>
                <a:sym typeface="Comic Sans MS"/>
              </a:rPr>
              <a:t>Processing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Shape 37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Spark Processing - csv processing</a:t>
            </a:r>
            <a:endParaRPr/>
          </a:p>
        </p:txBody>
      </p:sp>
      <p:pic>
        <p:nvPicPr>
          <p:cNvPr id="379" name="Shape 379"/>
          <p:cNvPicPr preferRelativeResize="0"/>
          <p:nvPr/>
        </p:nvPicPr>
        <p:blipFill rotWithShape="1">
          <a:blip r:embed="rId3">
            <a:alphaModFix/>
          </a:blip>
          <a:srcRect b="34443" l="0" r="33958" t="0"/>
          <a:stretch/>
        </p:blipFill>
        <p:spPr>
          <a:xfrm>
            <a:off x="246750" y="1348825"/>
            <a:ext cx="3688800" cy="25726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0" name="Shape 380"/>
          <p:cNvCxnSpPr/>
          <p:nvPr/>
        </p:nvCxnSpPr>
        <p:spPr>
          <a:xfrm flipH="1" rot="10800000">
            <a:off x="4024713" y="2628838"/>
            <a:ext cx="1208100" cy="12600"/>
          </a:xfrm>
          <a:prstGeom prst="straightConnector1">
            <a:avLst/>
          </a:prstGeom>
          <a:noFill/>
          <a:ln cap="flat" cmpd="sng" w="114300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81" name="Shape 381"/>
          <p:cNvPicPr preferRelativeResize="0"/>
          <p:nvPr/>
        </p:nvPicPr>
        <p:blipFill rotWithShape="1">
          <a:blip r:embed="rId4">
            <a:alphaModFix/>
          </a:blip>
          <a:srcRect b="0" l="0" r="30001" t="0"/>
          <a:stretch/>
        </p:blipFill>
        <p:spPr>
          <a:xfrm>
            <a:off x="5322000" y="1348838"/>
            <a:ext cx="3688800" cy="2572625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Shape 382"/>
          <p:cNvSpPr txBox="1"/>
          <p:nvPr/>
        </p:nvSpPr>
        <p:spPr>
          <a:xfrm>
            <a:off x="1480700" y="4125775"/>
            <a:ext cx="2342700" cy="4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Before size process</a:t>
            </a:r>
            <a:endParaRPr sz="1800">
              <a:solidFill>
                <a:srgbClr val="F3F3F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83" name="Shape 383"/>
          <p:cNvSpPr txBox="1"/>
          <p:nvPr/>
        </p:nvSpPr>
        <p:spPr>
          <a:xfrm>
            <a:off x="5646600" y="4125775"/>
            <a:ext cx="2342700" cy="4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After</a:t>
            </a:r>
            <a:r>
              <a:rPr lang="ko" sz="1800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 size process</a:t>
            </a:r>
            <a:endParaRPr sz="1800">
              <a:solidFill>
                <a:srgbClr val="F3F3F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84" name="Shape 384"/>
          <p:cNvSpPr/>
          <p:nvPr/>
        </p:nvSpPr>
        <p:spPr>
          <a:xfrm flipH="1">
            <a:off x="7481400" y="0"/>
            <a:ext cx="1662600" cy="307200"/>
          </a:xfrm>
          <a:prstGeom prst="homePlate">
            <a:avLst>
              <a:gd fmla="val 50000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Comic Sans MS"/>
                <a:ea typeface="Comic Sans MS"/>
                <a:cs typeface="Comic Sans MS"/>
                <a:sym typeface="Comic Sans MS"/>
              </a:rPr>
              <a:t>Processing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Shape 38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Spark Processing - csv processing (Decoding)</a:t>
            </a:r>
            <a:endParaRPr/>
          </a:p>
        </p:txBody>
      </p:sp>
      <p:sp>
        <p:nvSpPr>
          <p:cNvPr id="390" name="Shape 390"/>
          <p:cNvSpPr/>
          <p:nvPr/>
        </p:nvSpPr>
        <p:spPr>
          <a:xfrm>
            <a:off x="233800" y="1882125"/>
            <a:ext cx="2065200" cy="5727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>
                <a:latin typeface="Open Sans"/>
                <a:ea typeface="Open Sans"/>
                <a:cs typeface="Open Sans"/>
                <a:sym typeface="Open Sans"/>
              </a:rPr>
              <a:t>RLE Encoded Pixel</a:t>
            </a:r>
            <a:r>
              <a:rPr b="1" lang="ko" sz="1600">
                <a:latin typeface="Open Sans"/>
                <a:ea typeface="Open Sans"/>
                <a:cs typeface="Open Sans"/>
                <a:sym typeface="Open Sans"/>
              </a:rPr>
              <a:t>s</a:t>
            </a:r>
            <a:endParaRPr b="1" sz="16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91" name="Shape 391"/>
          <p:cNvSpPr/>
          <p:nvPr/>
        </p:nvSpPr>
        <p:spPr>
          <a:xfrm>
            <a:off x="3789200" y="2195050"/>
            <a:ext cx="1224300" cy="11301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>
                <a:latin typeface="Open Sans"/>
                <a:ea typeface="Open Sans"/>
                <a:cs typeface="Open Sans"/>
                <a:sym typeface="Open Sans"/>
              </a:rPr>
              <a:t>Decoding </a:t>
            </a:r>
            <a:endParaRPr b="1" sz="16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>
                <a:latin typeface="Open Sans"/>
                <a:ea typeface="Open Sans"/>
                <a:cs typeface="Open Sans"/>
                <a:sym typeface="Open Sans"/>
              </a:rPr>
              <a:t>Function</a:t>
            </a:r>
            <a:endParaRPr b="1" sz="16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92" name="Shape 392"/>
          <p:cNvSpPr txBox="1"/>
          <p:nvPr/>
        </p:nvSpPr>
        <p:spPr>
          <a:xfrm>
            <a:off x="337675" y="1544475"/>
            <a:ext cx="23250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ex) 189463 14 190294 17 ...</a:t>
            </a:r>
            <a:endParaRPr sz="1200"/>
          </a:p>
        </p:txBody>
      </p:sp>
      <p:sp>
        <p:nvSpPr>
          <p:cNvPr id="393" name="Shape 393"/>
          <p:cNvSpPr/>
          <p:nvPr/>
        </p:nvSpPr>
        <p:spPr>
          <a:xfrm>
            <a:off x="233800" y="3112600"/>
            <a:ext cx="2065200" cy="5727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>
                <a:latin typeface="Open Sans"/>
                <a:ea typeface="Open Sans"/>
                <a:cs typeface="Open Sans"/>
                <a:sym typeface="Open Sans"/>
              </a:rPr>
              <a:t>Shape Value</a:t>
            </a:r>
            <a:endParaRPr b="1" sz="16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94" name="Shape 394"/>
          <p:cNvSpPr txBox="1"/>
          <p:nvPr/>
        </p:nvSpPr>
        <p:spPr>
          <a:xfrm>
            <a:off x="337675" y="2774950"/>
            <a:ext cx="23250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ex) 832 x 992 = 825,344</a:t>
            </a:r>
            <a:endParaRPr sz="1200">
              <a:solidFill>
                <a:srgbClr val="F3F3F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395" name="Shape 395"/>
          <p:cNvCxnSpPr>
            <a:stCxn id="390" idx="3"/>
            <a:endCxn id="391" idx="1"/>
          </p:cNvCxnSpPr>
          <p:nvPr/>
        </p:nvCxnSpPr>
        <p:spPr>
          <a:xfrm>
            <a:off x="2299000" y="2168475"/>
            <a:ext cx="1490100" cy="591600"/>
          </a:xfrm>
          <a:prstGeom prst="straightConnector1">
            <a:avLst/>
          </a:prstGeom>
          <a:noFill/>
          <a:ln cap="flat" cmpd="sng" w="19050">
            <a:solidFill>
              <a:srgbClr val="F3F3F3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F3F3F3">
                <a:alpha val="50000"/>
              </a:srgbClr>
            </a:outerShdw>
          </a:effectLst>
        </p:spPr>
      </p:cxnSp>
      <p:cxnSp>
        <p:nvCxnSpPr>
          <p:cNvPr id="396" name="Shape 396"/>
          <p:cNvCxnSpPr>
            <a:endCxn id="391" idx="1"/>
          </p:cNvCxnSpPr>
          <p:nvPr/>
        </p:nvCxnSpPr>
        <p:spPr>
          <a:xfrm flipH="1" rot="10800000">
            <a:off x="2299100" y="2760100"/>
            <a:ext cx="1490100" cy="639000"/>
          </a:xfrm>
          <a:prstGeom prst="straightConnector1">
            <a:avLst/>
          </a:prstGeom>
          <a:noFill/>
          <a:ln cap="flat" cmpd="sng" w="19050">
            <a:solidFill>
              <a:srgbClr val="F3F3F3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F3F3F3">
                <a:alpha val="50000"/>
              </a:srgbClr>
            </a:outerShdw>
          </a:effectLst>
        </p:spPr>
      </p:cxnSp>
      <p:sp>
        <p:nvSpPr>
          <p:cNvPr id="397" name="Shape 397"/>
          <p:cNvSpPr/>
          <p:nvPr/>
        </p:nvSpPr>
        <p:spPr>
          <a:xfrm>
            <a:off x="6245800" y="1858450"/>
            <a:ext cx="2065200" cy="18033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>
                <a:latin typeface="Open Sans"/>
                <a:ea typeface="Open Sans"/>
                <a:cs typeface="Open Sans"/>
                <a:sym typeface="Open Sans"/>
              </a:rPr>
              <a:t>Mask Array</a:t>
            </a:r>
            <a:endParaRPr b="1" sz="16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Open Sans"/>
                <a:ea typeface="Open Sans"/>
                <a:cs typeface="Open Sans"/>
                <a:sym typeface="Open Sans"/>
              </a:rPr>
              <a:t>                   ...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latin typeface="Open Sans"/>
                <a:ea typeface="Open Sans"/>
                <a:cs typeface="Open Sans"/>
                <a:sym typeface="Open Sans"/>
              </a:rPr>
              <a:t>         ...  00000000   ...</a:t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latin typeface="Open Sans"/>
                <a:ea typeface="Open Sans"/>
                <a:cs typeface="Open Sans"/>
                <a:sym typeface="Open Sans"/>
              </a:rPr>
              <a:t>         ...  00011110   ...</a:t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latin typeface="Open Sans"/>
                <a:ea typeface="Open Sans"/>
                <a:cs typeface="Open Sans"/>
                <a:sym typeface="Open Sans"/>
              </a:rPr>
              <a:t>         ...  00011100   ...</a:t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latin typeface="Open Sans"/>
                <a:ea typeface="Open Sans"/>
                <a:cs typeface="Open Sans"/>
                <a:sym typeface="Open Sans"/>
              </a:rPr>
              <a:t>         …  00001000   ...</a:t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latin typeface="Open Sans"/>
                <a:ea typeface="Open Sans"/>
                <a:cs typeface="Open Sans"/>
                <a:sym typeface="Open Sans"/>
              </a:rPr>
              <a:t>         ...  00000000   ...</a:t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Open Sans"/>
                <a:ea typeface="Open Sans"/>
                <a:cs typeface="Open Sans"/>
                <a:sym typeface="Open Sans"/>
              </a:rPr>
              <a:t>...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398" name="Shape 398"/>
          <p:cNvCxnSpPr>
            <a:stCxn id="391" idx="3"/>
            <a:endCxn id="397" idx="1"/>
          </p:cNvCxnSpPr>
          <p:nvPr/>
        </p:nvCxnSpPr>
        <p:spPr>
          <a:xfrm>
            <a:off x="5013500" y="2760100"/>
            <a:ext cx="12324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99" name="Shape 399"/>
          <p:cNvSpPr/>
          <p:nvPr/>
        </p:nvSpPr>
        <p:spPr>
          <a:xfrm flipH="1">
            <a:off x="7481400" y="0"/>
            <a:ext cx="1662600" cy="307200"/>
          </a:xfrm>
          <a:prstGeom prst="homePlate">
            <a:avLst>
              <a:gd fmla="val 50000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Comic Sans MS"/>
                <a:ea typeface="Comic Sans MS"/>
                <a:cs typeface="Comic Sans MS"/>
                <a:sym typeface="Comic Sans MS"/>
              </a:rPr>
              <a:t>Processing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Shape 4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Spark Processing - csv processing (Decoding)</a:t>
            </a:r>
            <a:endParaRPr/>
          </a:p>
        </p:txBody>
      </p:sp>
      <p:pic>
        <p:nvPicPr>
          <p:cNvPr id="405" name="Shape 405"/>
          <p:cNvPicPr preferRelativeResize="0"/>
          <p:nvPr/>
        </p:nvPicPr>
        <p:blipFill rotWithShape="1">
          <a:blip r:embed="rId3">
            <a:alphaModFix/>
          </a:blip>
          <a:srcRect b="0" l="0" r="14244" t="941"/>
          <a:stretch/>
        </p:blipFill>
        <p:spPr>
          <a:xfrm>
            <a:off x="595225" y="1581650"/>
            <a:ext cx="3111800" cy="2688775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Shape 406"/>
          <p:cNvSpPr txBox="1"/>
          <p:nvPr/>
        </p:nvSpPr>
        <p:spPr>
          <a:xfrm>
            <a:off x="4288250" y="1623888"/>
            <a:ext cx="4052400" cy="260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3F3F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Count number of 1</a:t>
            </a:r>
            <a:endParaRPr sz="1800">
              <a:solidFill>
                <a:srgbClr val="F3F3F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3F3F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cell ratio - 1’s count / shape</a:t>
            </a:r>
            <a:endParaRPr sz="1800">
              <a:solidFill>
                <a:srgbClr val="F3F3F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07" name="Shape 407"/>
          <p:cNvSpPr/>
          <p:nvPr/>
        </p:nvSpPr>
        <p:spPr>
          <a:xfrm flipH="1">
            <a:off x="7481400" y="0"/>
            <a:ext cx="1662600" cy="307200"/>
          </a:xfrm>
          <a:prstGeom prst="homePlate">
            <a:avLst>
              <a:gd fmla="val 50000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Comic Sans MS"/>
                <a:ea typeface="Comic Sans MS"/>
                <a:cs typeface="Comic Sans MS"/>
                <a:sym typeface="Comic Sans MS"/>
              </a:rPr>
              <a:t>Processing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Shape 4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Spark Processing - csv processing</a:t>
            </a:r>
            <a:endParaRPr/>
          </a:p>
        </p:txBody>
      </p:sp>
      <p:pic>
        <p:nvPicPr>
          <p:cNvPr id="413" name="Shape 413"/>
          <p:cNvPicPr preferRelativeResize="0"/>
          <p:nvPr/>
        </p:nvPicPr>
        <p:blipFill rotWithShape="1">
          <a:blip r:embed="rId3">
            <a:alphaModFix/>
          </a:blip>
          <a:srcRect b="0" l="0" r="30001" t="0"/>
          <a:stretch/>
        </p:blipFill>
        <p:spPr>
          <a:xfrm>
            <a:off x="129875" y="1424725"/>
            <a:ext cx="3618850" cy="28485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14" name="Shape 414"/>
          <p:cNvCxnSpPr/>
          <p:nvPr/>
        </p:nvCxnSpPr>
        <p:spPr>
          <a:xfrm flipH="1" rot="10800000">
            <a:off x="3800700" y="2842675"/>
            <a:ext cx="1208100" cy="12600"/>
          </a:xfrm>
          <a:prstGeom prst="straightConnector1">
            <a:avLst/>
          </a:prstGeom>
          <a:noFill/>
          <a:ln cap="flat" cmpd="sng" w="114300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415" name="Shape 4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60775" y="1383275"/>
            <a:ext cx="3888300" cy="2931375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Shape 416"/>
          <p:cNvSpPr txBox="1"/>
          <p:nvPr/>
        </p:nvSpPr>
        <p:spPr>
          <a:xfrm>
            <a:off x="1406025" y="4463500"/>
            <a:ext cx="2342700" cy="4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Before decoding</a:t>
            </a:r>
            <a:endParaRPr sz="1800">
              <a:solidFill>
                <a:srgbClr val="F3F3F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17" name="Shape 417"/>
          <p:cNvSpPr txBox="1"/>
          <p:nvPr/>
        </p:nvSpPr>
        <p:spPr>
          <a:xfrm>
            <a:off x="5256950" y="4463500"/>
            <a:ext cx="2342700" cy="4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After decoding</a:t>
            </a:r>
            <a:endParaRPr sz="1800">
              <a:solidFill>
                <a:srgbClr val="F3F3F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18" name="Shape 418"/>
          <p:cNvSpPr/>
          <p:nvPr/>
        </p:nvSpPr>
        <p:spPr>
          <a:xfrm flipH="1">
            <a:off x="7481400" y="0"/>
            <a:ext cx="1662600" cy="307200"/>
          </a:xfrm>
          <a:prstGeom prst="homePlate">
            <a:avLst>
              <a:gd fmla="val 50000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Comic Sans MS"/>
                <a:ea typeface="Comic Sans MS"/>
                <a:cs typeface="Comic Sans MS"/>
                <a:sym typeface="Comic Sans MS"/>
              </a:rPr>
              <a:t>Processing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Shape 4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Data Visualization</a:t>
            </a:r>
            <a:endParaRPr/>
          </a:p>
        </p:txBody>
      </p:sp>
      <p:pic>
        <p:nvPicPr>
          <p:cNvPr id="424" name="Shape 4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100" y="1369624"/>
            <a:ext cx="3744900" cy="2290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Shape 4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73650" y="1426624"/>
            <a:ext cx="3521075" cy="2169725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Shape 426"/>
          <p:cNvSpPr/>
          <p:nvPr/>
        </p:nvSpPr>
        <p:spPr>
          <a:xfrm flipH="1">
            <a:off x="7481400" y="0"/>
            <a:ext cx="1662600" cy="307200"/>
          </a:xfrm>
          <a:prstGeom prst="homePlate">
            <a:avLst>
              <a:gd fmla="val 50000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Comic Sans MS"/>
                <a:ea typeface="Comic Sans MS"/>
                <a:cs typeface="Comic Sans MS"/>
                <a:sym typeface="Comic Sans MS"/>
              </a:rPr>
              <a:t>Visualize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1" name="Shape 431"/>
          <p:cNvPicPr preferRelativeResize="0"/>
          <p:nvPr/>
        </p:nvPicPr>
        <p:blipFill rotWithShape="1">
          <a:blip r:embed="rId3">
            <a:alphaModFix/>
          </a:blip>
          <a:srcRect b="3939" l="-2500" r="2499" t="-3940"/>
          <a:stretch/>
        </p:blipFill>
        <p:spPr>
          <a:xfrm>
            <a:off x="5597100" y="1786750"/>
            <a:ext cx="3256799" cy="1859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Shape 4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7275" y="1852025"/>
            <a:ext cx="3095475" cy="1794400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Shape 433"/>
          <p:cNvSpPr/>
          <p:nvPr/>
        </p:nvSpPr>
        <p:spPr>
          <a:xfrm>
            <a:off x="4277188" y="2490450"/>
            <a:ext cx="941400" cy="590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434" name="Shape 434"/>
          <p:cNvSpPr txBox="1"/>
          <p:nvPr/>
        </p:nvSpPr>
        <p:spPr>
          <a:xfrm>
            <a:off x="736025" y="641850"/>
            <a:ext cx="2610300" cy="6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solidFill>
                  <a:schemeClr val="dk1"/>
                </a:solidFill>
              </a:rPr>
              <a:t>Data to Mysql 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435" name="Shape 435"/>
          <p:cNvSpPr/>
          <p:nvPr/>
        </p:nvSpPr>
        <p:spPr>
          <a:xfrm flipH="1">
            <a:off x="7481400" y="0"/>
            <a:ext cx="1662600" cy="307200"/>
          </a:xfrm>
          <a:prstGeom prst="homePlate">
            <a:avLst>
              <a:gd fmla="val 50000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Comic Sans MS"/>
                <a:ea typeface="Comic Sans MS"/>
                <a:cs typeface="Comic Sans MS"/>
                <a:sym typeface="Comic Sans MS"/>
              </a:rPr>
              <a:t>Visualize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Shape 440"/>
          <p:cNvSpPr/>
          <p:nvPr/>
        </p:nvSpPr>
        <p:spPr>
          <a:xfrm flipH="1">
            <a:off x="7481400" y="0"/>
            <a:ext cx="1662600" cy="307200"/>
          </a:xfrm>
          <a:prstGeom prst="homePlate">
            <a:avLst>
              <a:gd fmla="val 50000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Comic Sans MS"/>
                <a:ea typeface="Comic Sans MS"/>
                <a:cs typeface="Comic Sans MS"/>
                <a:sym typeface="Comic Sans MS"/>
              </a:rPr>
              <a:t>Results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441" name="Shape 441"/>
          <p:cNvSpPr txBox="1"/>
          <p:nvPr/>
        </p:nvSpPr>
        <p:spPr>
          <a:xfrm>
            <a:off x="725075" y="249250"/>
            <a:ext cx="39651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</a:rPr>
              <a:t>Overall Server &amp; Client Structure</a:t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442" name="Shape 4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4900" y="883800"/>
            <a:ext cx="6423700" cy="3740800"/>
          </a:xfrm>
          <a:prstGeom prst="rect">
            <a:avLst/>
          </a:prstGeom>
          <a:noFill/>
          <a:ln>
            <a:noFill/>
          </a:ln>
        </p:spPr>
      </p:pic>
      <p:sp>
        <p:nvSpPr>
          <p:cNvPr id="443" name="Shape 443"/>
          <p:cNvSpPr txBox="1"/>
          <p:nvPr/>
        </p:nvSpPr>
        <p:spPr>
          <a:xfrm>
            <a:off x="3376125" y="3670700"/>
            <a:ext cx="7590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‘M’odel</a:t>
            </a:r>
            <a:endParaRPr/>
          </a:p>
        </p:txBody>
      </p:sp>
      <p:sp>
        <p:nvSpPr>
          <p:cNvPr id="444" name="Shape 444"/>
          <p:cNvSpPr txBox="1"/>
          <p:nvPr/>
        </p:nvSpPr>
        <p:spPr>
          <a:xfrm>
            <a:off x="1931075" y="2588225"/>
            <a:ext cx="10713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‘C’ontroller</a:t>
            </a:r>
            <a:endParaRPr/>
          </a:p>
        </p:txBody>
      </p:sp>
      <p:sp>
        <p:nvSpPr>
          <p:cNvPr id="445" name="Shape 445"/>
          <p:cNvSpPr txBox="1"/>
          <p:nvPr/>
        </p:nvSpPr>
        <p:spPr>
          <a:xfrm>
            <a:off x="6768700" y="2950775"/>
            <a:ext cx="7590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‘V’iew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Shape 450"/>
          <p:cNvSpPr txBox="1"/>
          <p:nvPr>
            <p:ph idx="1" type="body"/>
          </p:nvPr>
        </p:nvSpPr>
        <p:spPr>
          <a:xfrm>
            <a:off x="2982000" y="2219400"/>
            <a:ext cx="3180000" cy="70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ko" sz="3000"/>
              <a:t>Review</a:t>
            </a:r>
            <a:endParaRPr sz="30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Information from Image</a:t>
            </a:r>
            <a:endParaRPr/>
          </a:p>
        </p:txBody>
      </p:sp>
      <p:pic>
        <p:nvPicPr>
          <p:cNvPr id="89" name="Shape 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957563"/>
            <a:ext cx="2657987" cy="17687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0" name="Shape 90"/>
          <p:cNvCxnSpPr/>
          <p:nvPr/>
        </p:nvCxnSpPr>
        <p:spPr>
          <a:xfrm flipH="1" rot="10800000">
            <a:off x="3388050" y="2864000"/>
            <a:ext cx="1909200" cy="9300"/>
          </a:xfrm>
          <a:prstGeom prst="straightConnector1">
            <a:avLst/>
          </a:prstGeom>
          <a:noFill/>
          <a:ln cap="flat" cmpd="sng" w="114300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1" name="Shape 91"/>
          <p:cNvSpPr txBox="1"/>
          <p:nvPr/>
        </p:nvSpPr>
        <p:spPr>
          <a:xfrm>
            <a:off x="3378700" y="3238300"/>
            <a:ext cx="1662600" cy="4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Get Information!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2" name="Shape 92"/>
          <p:cNvSpPr/>
          <p:nvPr/>
        </p:nvSpPr>
        <p:spPr>
          <a:xfrm flipH="1">
            <a:off x="7481400" y="0"/>
            <a:ext cx="1662600" cy="307200"/>
          </a:xfrm>
          <a:prstGeom prst="homePlate">
            <a:avLst>
              <a:gd fmla="val 50000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Comic Sans MS"/>
                <a:ea typeface="Comic Sans MS"/>
                <a:cs typeface="Comic Sans MS"/>
                <a:sym typeface="Comic Sans MS"/>
              </a:rPr>
              <a:t>Motivation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93" name="Shape 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22777" y="1544439"/>
            <a:ext cx="2054625" cy="2054625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Shape 94"/>
          <p:cNvSpPr txBox="1"/>
          <p:nvPr/>
        </p:nvSpPr>
        <p:spPr>
          <a:xfrm>
            <a:off x="5469000" y="3726350"/>
            <a:ext cx="3363300" cy="129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</a:pPr>
            <a:r>
              <a:rPr lang="ko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Create a log file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5" name="Shape 4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8600" y="997411"/>
            <a:ext cx="5806798" cy="3148675"/>
          </a:xfrm>
          <a:prstGeom prst="rect">
            <a:avLst/>
          </a:prstGeom>
          <a:noFill/>
          <a:ln>
            <a:noFill/>
          </a:ln>
        </p:spPr>
      </p:pic>
      <p:sp>
        <p:nvSpPr>
          <p:cNvPr id="456" name="Shape 456"/>
          <p:cNvSpPr txBox="1"/>
          <p:nvPr/>
        </p:nvSpPr>
        <p:spPr>
          <a:xfrm>
            <a:off x="453175" y="249250"/>
            <a:ext cx="3783900" cy="6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</a:rPr>
              <a:t>How to follow the milestone</a:t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457" name="Shape 4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3175" y="1441675"/>
            <a:ext cx="8389674" cy="303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Shape 462"/>
          <p:cNvSpPr txBox="1"/>
          <p:nvPr/>
        </p:nvSpPr>
        <p:spPr>
          <a:xfrm>
            <a:off x="453175" y="249250"/>
            <a:ext cx="4599600" cy="6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</a:rPr>
              <a:t>How to share </a:t>
            </a:r>
            <a:r>
              <a:rPr lang="ko" sz="1800">
                <a:solidFill>
                  <a:schemeClr val="dk1"/>
                </a:solidFill>
              </a:rPr>
              <a:t>Weekly Progress - 5 Times </a:t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463" name="Shape 4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0175" y="860950"/>
            <a:ext cx="3994202" cy="3804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64" name="Shape 4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8650" y="860950"/>
            <a:ext cx="3994199" cy="3804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65" name="Shape 4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57150" y="860950"/>
            <a:ext cx="3994200" cy="3804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66" name="Shape 46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12275" y="860950"/>
            <a:ext cx="3994202" cy="3804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67" name="Shape 46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393875" y="249250"/>
            <a:ext cx="2270099" cy="4035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468" name="Shape 46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393875" y="553888"/>
            <a:ext cx="2270101" cy="4035734"/>
          </a:xfrm>
          <a:prstGeom prst="rect">
            <a:avLst/>
          </a:prstGeom>
          <a:noFill/>
          <a:ln>
            <a:noFill/>
          </a:ln>
        </p:spPr>
      </p:pic>
      <p:pic>
        <p:nvPicPr>
          <p:cNvPr id="469" name="Shape 46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393875" y="860938"/>
            <a:ext cx="2270101" cy="4035734"/>
          </a:xfrm>
          <a:prstGeom prst="rect">
            <a:avLst/>
          </a:prstGeom>
          <a:noFill/>
          <a:ln>
            <a:noFill/>
          </a:ln>
        </p:spPr>
      </p:pic>
      <p:pic>
        <p:nvPicPr>
          <p:cNvPr id="470" name="Shape 47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393875" y="1107775"/>
            <a:ext cx="2270101" cy="4035734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" name="Shape 47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393875" y="1470326"/>
            <a:ext cx="2270101" cy="4035734"/>
          </a:xfrm>
          <a:prstGeom prst="rect">
            <a:avLst/>
          </a:prstGeom>
          <a:noFill/>
          <a:ln>
            <a:noFill/>
          </a:ln>
        </p:spPr>
      </p:pic>
      <p:pic>
        <p:nvPicPr>
          <p:cNvPr id="472" name="Shape 472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574900" y="860950"/>
            <a:ext cx="3818975" cy="380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Shape 47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Shape 47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479" name="Shape 4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683" y="303401"/>
            <a:ext cx="8606643" cy="4536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Shape 484"/>
          <p:cNvSpPr txBox="1"/>
          <p:nvPr/>
        </p:nvSpPr>
        <p:spPr>
          <a:xfrm>
            <a:off x="3256275" y="2404550"/>
            <a:ext cx="2460600" cy="4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ko" u="sng">
                <a:solidFill>
                  <a:schemeClr val="hlink"/>
                </a:solidFill>
                <a:hlinkClick r:id="rId3"/>
              </a:rPr>
              <a:t>http://133.186.134.34:8060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85" name="Shape 485"/>
          <p:cNvSpPr txBox="1"/>
          <p:nvPr/>
        </p:nvSpPr>
        <p:spPr>
          <a:xfrm>
            <a:off x="3278325" y="1652750"/>
            <a:ext cx="2416500" cy="6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600">
                <a:solidFill>
                  <a:schemeClr val="dk1"/>
                </a:solidFill>
              </a:rPr>
              <a:t>Thank you</a:t>
            </a:r>
            <a:endParaRPr sz="3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Information from Image</a:t>
            </a:r>
            <a:endParaRPr/>
          </a:p>
        </p:txBody>
      </p:sp>
      <p:pic>
        <p:nvPicPr>
          <p:cNvPr id="100" name="Shape 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957563"/>
            <a:ext cx="2657987" cy="17687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1" name="Shape 101"/>
          <p:cNvCxnSpPr/>
          <p:nvPr/>
        </p:nvCxnSpPr>
        <p:spPr>
          <a:xfrm flipH="1" rot="10800000">
            <a:off x="3388050" y="2864000"/>
            <a:ext cx="1909200" cy="9300"/>
          </a:xfrm>
          <a:prstGeom prst="straightConnector1">
            <a:avLst/>
          </a:prstGeom>
          <a:noFill/>
          <a:ln cap="flat" cmpd="sng" w="114300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2" name="Shape 102"/>
          <p:cNvSpPr txBox="1"/>
          <p:nvPr/>
        </p:nvSpPr>
        <p:spPr>
          <a:xfrm>
            <a:off x="3378700" y="3238300"/>
            <a:ext cx="1662600" cy="4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Get Information!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3" name="Shape 103"/>
          <p:cNvSpPr/>
          <p:nvPr/>
        </p:nvSpPr>
        <p:spPr>
          <a:xfrm flipH="1">
            <a:off x="7481400" y="0"/>
            <a:ext cx="1662600" cy="307200"/>
          </a:xfrm>
          <a:prstGeom prst="homePlate">
            <a:avLst>
              <a:gd fmla="val 50000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Comic Sans MS"/>
                <a:ea typeface="Comic Sans MS"/>
                <a:cs typeface="Comic Sans MS"/>
                <a:sym typeface="Comic Sans MS"/>
              </a:rPr>
              <a:t>Motivation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04" name="Shape 1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22777" y="1544439"/>
            <a:ext cx="2054625" cy="2054625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Shape 105"/>
          <p:cNvSpPr txBox="1"/>
          <p:nvPr/>
        </p:nvSpPr>
        <p:spPr>
          <a:xfrm>
            <a:off x="5469000" y="3726350"/>
            <a:ext cx="3363300" cy="129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</a:pPr>
            <a:r>
              <a:rPr lang="ko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Create a log file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</a:pPr>
            <a:r>
              <a:rPr lang="ko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However, the method has a problem that missing necessary data or redundant data occurs.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Want Information From Image ! </a:t>
            </a:r>
            <a:endParaRPr/>
          </a:p>
        </p:txBody>
      </p:sp>
      <p:pic>
        <p:nvPicPr>
          <p:cNvPr id="111" name="Shape 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957563"/>
            <a:ext cx="2657987" cy="176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Shape 1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65775" y="2002875"/>
            <a:ext cx="3156275" cy="18228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3" name="Shape 113"/>
          <p:cNvCxnSpPr/>
          <p:nvPr/>
        </p:nvCxnSpPr>
        <p:spPr>
          <a:xfrm flipH="1" rot="10800000">
            <a:off x="3388050" y="2864000"/>
            <a:ext cx="1909200" cy="9300"/>
          </a:xfrm>
          <a:prstGeom prst="straightConnector1">
            <a:avLst/>
          </a:prstGeom>
          <a:noFill/>
          <a:ln cap="flat" cmpd="sng" w="114300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4" name="Shape 114"/>
          <p:cNvSpPr txBox="1"/>
          <p:nvPr/>
        </p:nvSpPr>
        <p:spPr>
          <a:xfrm>
            <a:off x="3378700" y="3238300"/>
            <a:ext cx="1662600" cy="4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Get </a:t>
            </a:r>
            <a:r>
              <a:rPr lang="ko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Information</a:t>
            </a:r>
            <a:r>
              <a:rPr lang="ko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!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5" name="Shape 115"/>
          <p:cNvSpPr/>
          <p:nvPr/>
        </p:nvSpPr>
        <p:spPr>
          <a:xfrm flipH="1">
            <a:off x="7481400" y="0"/>
            <a:ext cx="1662600" cy="307200"/>
          </a:xfrm>
          <a:prstGeom prst="homePlate">
            <a:avLst>
              <a:gd fmla="val 50000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Comic Sans MS"/>
                <a:ea typeface="Comic Sans MS"/>
                <a:cs typeface="Comic Sans MS"/>
                <a:sym typeface="Comic Sans MS"/>
              </a:rPr>
              <a:t>Motivation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6" name="Shape 116"/>
          <p:cNvSpPr txBox="1"/>
          <p:nvPr/>
        </p:nvSpPr>
        <p:spPr>
          <a:xfrm>
            <a:off x="5469000" y="3726350"/>
            <a:ext cx="3363300" cy="129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</a:pPr>
            <a:r>
              <a:rPr lang="ko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Extract information from image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Want Information From Image ! </a:t>
            </a:r>
            <a:endParaRPr/>
          </a:p>
        </p:txBody>
      </p:sp>
      <p:pic>
        <p:nvPicPr>
          <p:cNvPr id="122" name="Shape 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957563"/>
            <a:ext cx="2657987" cy="176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Shape 1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65775" y="2002875"/>
            <a:ext cx="3156275" cy="18228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4" name="Shape 124"/>
          <p:cNvCxnSpPr/>
          <p:nvPr/>
        </p:nvCxnSpPr>
        <p:spPr>
          <a:xfrm flipH="1" rot="10800000">
            <a:off x="3388050" y="2864000"/>
            <a:ext cx="1909200" cy="9300"/>
          </a:xfrm>
          <a:prstGeom prst="straightConnector1">
            <a:avLst/>
          </a:prstGeom>
          <a:noFill/>
          <a:ln cap="flat" cmpd="sng" w="114300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5" name="Shape 125"/>
          <p:cNvSpPr txBox="1"/>
          <p:nvPr/>
        </p:nvSpPr>
        <p:spPr>
          <a:xfrm>
            <a:off x="3378700" y="3238300"/>
            <a:ext cx="1662600" cy="4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Get Information!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6" name="Shape 126"/>
          <p:cNvSpPr/>
          <p:nvPr/>
        </p:nvSpPr>
        <p:spPr>
          <a:xfrm flipH="1">
            <a:off x="7481400" y="0"/>
            <a:ext cx="1662600" cy="307200"/>
          </a:xfrm>
          <a:prstGeom prst="homePlate">
            <a:avLst>
              <a:gd fmla="val 50000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Comic Sans MS"/>
                <a:ea typeface="Comic Sans MS"/>
                <a:cs typeface="Comic Sans MS"/>
                <a:sym typeface="Comic Sans MS"/>
              </a:rPr>
              <a:t>Motivation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27" name="Shape 127"/>
          <p:cNvSpPr txBox="1"/>
          <p:nvPr/>
        </p:nvSpPr>
        <p:spPr>
          <a:xfrm>
            <a:off x="5469000" y="3726350"/>
            <a:ext cx="3363300" cy="129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</a:pPr>
            <a:r>
              <a:rPr lang="ko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Extract information from image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</a:pPr>
            <a:r>
              <a:rPr lang="ko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This method can extract only the information we need.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How to Get Information in Image ?</a:t>
            </a:r>
            <a:endParaRPr sz="2400"/>
          </a:p>
        </p:txBody>
      </p:sp>
      <p:pic>
        <p:nvPicPr>
          <p:cNvPr id="133" name="Shape 1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5175" y="1584525"/>
            <a:ext cx="2394950" cy="1478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Shape 1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37900" y="1832512"/>
            <a:ext cx="4139702" cy="1478475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Shape 135"/>
          <p:cNvSpPr/>
          <p:nvPr/>
        </p:nvSpPr>
        <p:spPr>
          <a:xfrm flipH="1">
            <a:off x="7481400" y="0"/>
            <a:ext cx="1662600" cy="307200"/>
          </a:xfrm>
          <a:prstGeom prst="homePlate">
            <a:avLst>
              <a:gd fmla="val 50000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Comic Sans MS"/>
                <a:ea typeface="Comic Sans MS"/>
                <a:cs typeface="Comic Sans MS"/>
                <a:sym typeface="Comic Sans MS"/>
              </a:rPr>
              <a:t>Motivation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How to Get Information in Image ?</a:t>
            </a:r>
            <a:endParaRPr sz="2400"/>
          </a:p>
        </p:txBody>
      </p:sp>
      <p:pic>
        <p:nvPicPr>
          <p:cNvPr id="141" name="Shape 1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5175" y="1584525"/>
            <a:ext cx="2394950" cy="1478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Shape 1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37900" y="1832512"/>
            <a:ext cx="4139702" cy="1478475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Shape 143"/>
          <p:cNvSpPr/>
          <p:nvPr/>
        </p:nvSpPr>
        <p:spPr>
          <a:xfrm>
            <a:off x="1407775" y="1620650"/>
            <a:ext cx="1751100" cy="17304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Shape 144"/>
          <p:cNvSpPr txBox="1"/>
          <p:nvPr/>
        </p:nvSpPr>
        <p:spPr>
          <a:xfrm>
            <a:off x="1620675" y="3660200"/>
            <a:ext cx="5679000" cy="100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It is hard to adopt  distribution algorithm, because image composed of a matrix</a:t>
            </a:r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Ex) mapreduce(Key,Value) ,graph(node,edge)</a:t>
            </a:r>
            <a:endParaRPr sz="11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5" name="Shape 145"/>
          <p:cNvSpPr/>
          <p:nvPr/>
        </p:nvSpPr>
        <p:spPr>
          <a:xfrm flipH="1">
            <a:off x="7481400" y="0"/>
            <a:ext cx="1662600" cy="307200"/>
          </a:xfrm>
          <a:prstGeom prst="homePlate">
            <a:avLst>
              <a:gd fmla="val 50000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Comic Sans MS"/>
                <a:ea typeface="Comic Sans MS"/>
                <a:cs typeface="Comic Sans MS"/>
                <a:sym typeface="Comic Sans MS"/>
              </a:rPr>
              <a:t>Motivation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